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62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58" r:id="rId15"/>
    <p:sldId id="259" r:id="rId16"/>
    <p:sldId id="28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60" r:id="rId26"/>
    <p:sldId id="279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89" r:id="rId35"/>
    <p:sldId id="291" r:id="rId36"/>
    <p:sldId id="292" r:id="rId37"/>
    <p:sldId id="294" r:id="rId38"/>
    <p:sldId id="293" r:id="rId39"/>
    <p:sldId id="295" r:id="rId40"/>
    <p:sldId id="296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287141-9162-4EF7-B27F-588D6F9F4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977900"/>
            <a:ext cx="11036300" cy="567348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E83782-D4FD-48D8-AEFD-86A08B20C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4886" y="-212481"/>
            <a:ext cx="8845414" cy="1190381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Военно-патриотический центр имени Героя Российской Федерации, генерала армии Казанцева В.Г.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3A427C2-A675-40FA-9AFF-F1AAC5A51A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359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57CFB9F-394D-45E2-9828-7C38935DBF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2900" y="0"/>
            <a:ext cx="6089573" cy="6701762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23510-600F-4668-9749-961D8201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238"/>
            <a:ext cx="9393766" cy="1320800"/>
          </a:xfrm>
        </p:spPr>
        <p:txBody>
          <a:bodyPr>
            <a:normAutofit/>
          </a:bodyPr>
          <a:lstStyle/>
          <a:p>
            <a:pPr algn="ctr"/>
            <a:r>
              <a:rPr lang="ru-RU" sz="2500" dirty="0">
                <a:solidFill>
                  <a:schemeClr val="accent1">
                    <a:lumMod val="50000"/>
                  </a:schemeClr>
                </a:solidFill>
              </a:rPr>
              <a:t>Бюст Героя Российской Федерации генерала армии Казанцева Виктора Германовича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40EFE5-D61A-4006-9516-87E8EFFF5DD2}"/>
              </a:ext>
            </a:extLst>
          </p:cNvPr>
          <p:cNvSpPr txBox="1"/>
          <p:nvPr/>
        </p:nvSpPr>
        <p:spPr>
          <a:xfrm>
            <a:off x="7866044" y="1952182"/>
            <a:ext cx="30626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Военно-патриотически цент носит имя Героя РФ генерала армии Казанцева В.Г. Виктор Германович Казанцев оставил о себе память как о талантливом военном начальнике, который был для своих подчиненных непререкаемым авторитетом, управленце высокого ранга, занимавшем должность  полномочного представителя президента в Северо-Кавказском федеральном округе. </a:t>
            </a:r>
          </a:p>
        </p:txBody>
      </p:sp>
    </p:spTree>
    <p:extLst>
      <p:ext uri="{BB962C8B-B14F-4D97-AF65-F5344CB8AC3E}">
        <p14:creationId xmlns:p14="http://schemas.microsoft.com/office/powerpoint/2010/main" val="1180710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341A9D-5981-4107-93BA-9D35CCDA1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238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Воспитываем патриотов – чтим традиции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Скульптурная композиция «Преемственность поколений»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62555D0-7068-4E99-ACEB-4934B9BF4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282" y="1079500"/>
            <a:ext cx="7182998" cy="562226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6939A6-771C-4843-837F-69AC8083A08B}"/>
              </a:ext>
            </a:extLst>
          </p:cNvPr>
          <p:cNvSpPr txBox="1"/>
          <p:nvPr/>
        </p:nvSpPr>
        <p:spPr>
          <a:xfrm>
            <a:off x="8349197" y="1927800"/>
            <a:ext cx="331607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патриотического воспитания заключается в том, что в результате его развития человек получает большие возможности реализовать себя как самостоятельную личность в различных областях жизни, сформировать ответственность за свою судьбу и судьбу других людей. Поэтому государством уделяется большое внимание гражданскому воспитанию нового поколения. </a:t>
            </a:r>
          </a:p>
        </p:txBody>
      </p:sp>
    </p:spTree>
    <p:extLst>
      <p:ext uri="{BB962C8B-B14F-4D97-AF65-F5344CB8AC3E}">
        <p14:creationId xmlns:p14="http://schemas.microsoft.com/office/powerpoint/2010/main" val="2990666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1F593-48F0-4E52-94DC-4E88D80BA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859508"/>
            <a:ext cx="9927165" cy="169333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обучающихся в «Военно-патриотический центр имени Героя Российской Федерации, генерала армии Казанцева В.Г.»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приема обучающихся в образовательное учреждение регламентирована, состоит из нескольких этапов, включает в себя ознакомление обучающихся с инфраструктурой и особенностями работы Центра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5B94ED-0B67-4D71-8E1F-7F4EBC4DC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1964265" cy="8604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24DB36-5446-4A35-8966-DCE48108B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2971800"/>
            <a:ext cx="3911600" cy="3352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00A551-7D2D-434C-83BA-BF7171BF9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700" y="2971800"/>
            <a:ext cx="3543300" cy="33528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AF50618-5B16-454B-A0CE-F2A86737D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174" y="2971800"/>
            <a:ext cx="3559491" cy="335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51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F15D37-3DF9-4F41-8DCE-F8C83ED7A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720075"/>
            <a:ext cx="7063036" cy="57243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4AE8F0-35A3-470D-81BF-BB3925002D5E}"/>
              </a:ext>
            </a:extLst>
          </p:cNvPr>
          <p:cNvSpPr txBox="1"/>
          <p:nvPr/>
        </p:nvSpPr>
        <p:spPr>
          <a:xfrm>
            <a:off x="7954179" y="517027"/>
            <a:ext cx="34262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прибытия на территорию образовательного учреждения обучающиеся в сопровождении работников Центра проходят ряд этапов проверки документов, состояния здоровья, соответствия личных вещей требованиям образовательной организации, получения обмундирования, ознакомления с инфраструктурой.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первый процедуры приема обучающегося – проверка комплекта необходимых для зачисления документов. Обучающийся предоставляет работники Центра оригиналы документов, перечисленных в Перечне документов, необходимых для зачисления в образовательное учреждение.</a:t>
            </a:r>
          </a:p>
        </p:txBody>
      </p:sp>
    </p:spTree>
    <p:extLst>
      <p:ext uri="{BB962C8B-B14F-4D97-AF65-F5344CB8AC3E}">
        <p14:creationId xmlns:p14="http://schemas.microsoft.com/office/powerpoint/2010/main" val="531355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0D39E0-9F1F-4474-814D-16542A7DF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08" y="520700"/>
            <a:ext cx="7953364" cy="609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B001CA-E121-4897-AF39-3A4EF1514424}"/>
              </a:ext>
            </a:extLst>
          </p:cNvPr>
          <p:cNvSpPr txBox="1"/>
          <p:nvPr/>
        </p:nvSpPr>
        <p:spPr>
          <a:xfrm>
            <a:off x="8615190" y="2060154"/>
            <a:ext cx="31728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завершения проверки пакета документов в случае, когда комплектность пакета полная и форма соответствует требованиям, обучающийся в сопровождении работника Центра проходит в медицинский блок.</a:t>
            </a:r>
          </a:p>
        </p:txBody>
      </p:sp>
    </p:spTree>
    <p:extLst>
      <p:ext uri="{BB962C8B-B14F-4D97-AF65-F5344CB8AC3E}">
        <p14:creationId xmlns:p14="http://schemas.microsoft.com/office/powerpoint/2010/main" val="1256875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EE77D9-9CF3-4CFA-84D5-67F43FDE5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08" y="381000"/>
            <a:ext cx="7711758" cy="609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D4A21B-E269-42F8-8A6A-7E8BA85AD64E}"/>
              </a:ext>
            </a:extLst>
          </p:cNvPr>
          <p:cNvSpPr txBox="1"/>
          <p:nvPr/>
        </p:nvSpPr>
        <p:spPr>
          <a:xfrm>
            <a:off x="8207566" y="1166842"/>
            <a:ext cx="30699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медицинском блоке медицинские работники проверяют комплект медицинских документов, осматривают обучающихся визуально. В случае соответствия документов физическому состоянию обучающегося медицинский осмотр считается пройденным.</a:t>
            </a:r>
          </a:p>
        </p:txBody>
      </p:sp>
    </p:spTree>
    <p:extLst>
      <p:ext uri="{BB962C8B-B14F-4D97-AF65-F5344CB8AC3E}">
        <p14:creationId xmlns:p14="http://schemas.microsoft.com/office/powerpoint/2010/main" val="237016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86B86F-1D00-4B94-99EA-FB33B7601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32" y="322384"/>
            <a:ext cx="7995606" cy="63246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939AC3-D0BA-4FC7-872D-3D9C7C98BA1E}"/>
              </a:ext>
            </a:extLst>
          </p:cNvPr>
          <p:cNvSpPr txBox="1"/>
          <p:nvPr/>
        </p:nvSpPr>
        <p:spPr>
          <a:xfrm>
            <a:off x="8417168" y="1019908"/>
            <a:ext cx="329465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этап приёма обучающихся – осмотр личных вещей поступающего на обучение. Осмотр вещей проводит работник воспитательного отдела, ответственный за прием группы обучающихся. После процедуры осмотра все личные вещи, запрещенные в Центре, изымаются и передаются сопровождающему обучающегося для передачи его законным представителям. Обучающийся с воспитателем идет в спальный корпус для расселения и получения обмундирования.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875622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BCF4DF-1AF4-439F-B499-D6EAF7DCF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07" y="203200"/>
            <a:ext cx="8749793" cy="6464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123984-367D-4A3C-B65C-B4BE78379311}"/>
              </a:ext>
            </a:extLst>
          </p:cNvPr>
          <p:cNvSpPr txBox="1"/>
          <p:nvPr/>
        </p:nvSpPr>
        <p:spPr>
          <a:xfrm>
            <a:off x="8991600" y="2696308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спальном корпусе обучающиеся расселяются в четырёхместные номера со всеми удобствами.</a:t>
            </a:r>
          </a:p>
        </p:txBody>
      </p:sp>
    </p:spTree>
    <p:extLst>
      <p:ext uri="{BB962C8B-B14F-4D97-AF65-F5344CB8AC3E}">
        <p14:creationId xmlns:p14="http://schemas.microsoft.com/office/powerpoint/2010/main" val="1661168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227260-1E4B-40A4-9BD7-AB4170D36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738"/>
            <a:ext cx="8516816" cy="65528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C384A0-5042-40DC-91DF-38E045E18569}"/>
              </a:ext>
            </a:extLst>
          </p:cNvPr>
          <p:cNvSpPr txBox="1"/>
          <p:nvPr/>
        </p:nvSpPr>
        <p:spPr>
          <a:xfrm>
            <a:off x="8862646" y="2551837"/>
            <a:ext cx="23270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Получают обмундирование в соответствии с сезоном пребывания в Центре (зимний или летний).</a:t>
            </a:r>
          </a:p>
        </p:txBody>
      </p:sp>
    </p:spTree>
    <p:extLst>
      <p:ext uri="{BB962C8B-B14F-4D97-AF65-F5344CB8AC3E}">
        <p14:creationId xmlns:p14="http://schemas.microsoft.com/office/powerpoint/2010/main" val="4121567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9C0C81-0526-4749-971A-A30F7BEA8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07" y="381000"/>
            <a:ext cx="8487001" cy="6337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BD01BC-9782-4262-8D5E-6601850F89BF}"/>
              </a:ext>
            </a:extLst>
          </p:cNvPr>
          <p:cNvSpPr txBox="1"/>
          <p:nvPr/>
        </p:nvSpPr>
        <p:spPr>
          <a:xfrm>
            <a:off x="8956430" y="2121877"/>
            <a:ext cx="2403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жилых комнатах имеется специально отведенное место, изолированное от спальной комнаты, для хранения личных вещей, одежды, в том числе верхней, обуви.</a:t>
            </a:r>
          </a:p>
        </p:txBody>
      </p:sp>
    </p:spTree>
    <p:extLst>
      <p:ext uri="{BB962C8B-B14F-4D97-AF65-F5344CB8AC3E}">
        <p14:creationId xmlns:p14="http://schemas.microsoft.com/office/powerpoint/2010/main" val="403421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66C56-ACCB-46A2-92B8-65D08D7EC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533" y="215898"/>
            <a:ext cx="8596668" cy="86040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проживания обучающихся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B5F498-2B15-47AF-9BE8-B85784348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73FB33-340B-4B6F-9814-D7C22D165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13" y="2640519"/>
            <a:ext cx="5079088" cy="40015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EB9B4C-748F-461A-B4D6-9FB399FBE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989877" y="2611677"/>
            <a:ext cx="4001583" cy="40592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C93729-0C35-4876-BCD4-62C4F6F1703C}"/>
              </a:ext>
            </a:extLst>
          </p:cNvPr>
          <p:cNvSpPr txBox="1"/>
          <p:nvPr/>
        </p:nvSpPr>
        <p:spPr>
          <a:xfrm>
            <a:off x="785447" y="1312985"/>
            <a:ext cx="8100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Обучающиеся проживают в спальном корпусе, комнаты для проживания обеспечены всеми необходимыми удобствами. Приём пищи проходит в обеденном зале столовой согласно утвержденному графику </a:t>
            </a:r>
          </a:p>
        </p:txBody>
      </p:sp>
    </p:spTree>
    <p:extLst>
      <p:ext uri="{BB962C8B-B14F-4D97-AF65-F5344CB8AC3E}">
        <p14:creationId xmlns:p14="http://schemas.microsoft.com/office/powerpoint/2010/main" val="2993504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A1B41-C2B0-4C62-854D-F6D8F356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Стойка регистрации спального корпуса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173965D-AD5D-44E4-9B20-7D612AF83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3300" y="1459871"/>
            <a:ext cx="8596668" cy="514248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878D2A-6258-4489-8FCF-0A2FCC629479}"/>
              </a:ext>
            </a:extLst>
          </p:cNvPr>
          <p:cNvSpPr txBox="1"/>
          <p:nvPr/>
        </p:nvSpPr>
        <p:spPr>
          <a:xfrm>
            <a:off x="9718431" y="1547446"/>
            <a:ext cx="23797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спальном корпусе на центральном входе специально оборудована стойка регистрации, на которой происходит распределение обучающихся по комнатам при поступлении в образовательное учреждение.</a:t>
            </a:r>
          </a:p>
        </p:txBody>
      </p:sp>
    </p:spTree>
    <p:extLst>
      <p:ext uri="{BB962C8B-B14F-4D97-AF65-F5344CB8AC3E}">
        <p14:creationId xmlns:p14="http://schemas.microsoft.com/office/powerpoint/2010/main" val="2551374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6C126F-376E-47CB-A7E3-8A36D963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Четырехместные комнаты спального корпуса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003E8F7-CC5B-4B93-A5D2-F2706BE27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243138"/>
            <a:ext cx="8885766" cy="537610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1A9001-6840-4443-997F-912AC5ADD8E2}"/>
              </a:ext>
            </a:extLst>
          </p:cNvPr>
          <p:cNvSpPr txBox="1"/>
          <p:nvPr/>
        </p:nvSpPr>
        <p:spPr>
          <a:xfrm>
            <a:off x="9753600" y="1606062"/>
            <a:ext cx="22273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Жилые комнаты спального корпуса рассчитаны на 4 человек. Обставлены всей необходимой мебелью. Каждый обучающийся имеет спальное место, тумбочку для хранения личных вещей.</a:t>
            </a:r>
          </a:p>
        </p:txBody>
      </p:sp>
    </p:spTree>
    <p:extLst>
      <p:ext uri="{BB962C8B-B14F-4D97-AF65-F5344CB8AC3E}">
        <p14:creationId xmlns:p14="http://schemas.microsoft.com/office/powerpoint/2010/main" val="2533033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F7EB3-C019-4569-AA5A-1E52DD5C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Санузел в жилых комнатах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32F5A6-C85D-4D35-A745-793E6ECF0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34" y="1270000"/>
            <a:ext cx="8828128" cy="5346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C07A41-54A6-4C10-8A25-441455E22385}"/>
              </a:ext>
            </a:extLst>
          </p:cNvPr>
          <p:cNvSpPr txBox="1"/>
          <p:nvPr/>
        </p:nvSpPr>
        <p:spPr>
          <a:xfrm>
            <a:off x="9861062" y="1418492"/>
            <a:ext cx="196752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Санузел в спальной комнате совмещенный. В нем установлена душевая кабина, раковина с тумбой. Есть полочки для размещения средств личной гигиены. </a:t>
            </a:r>
          </a:p>
        </p:txBody>
      </p:sp>
    </p:spTree>
    <p:extLst>
      <p:ext uri="{BB962C8B-B14F-4D97-AF65-F5344CB8AC3E}">
        <p14:creationId xmlns:p14="http://schemas.microsoft.com/office/powerpoint/2010/main" val="2106957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67B9D-7E32-4CD4-9958-8D0BFDE6E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Обеденный зал в столовой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C01E493-522D-4451-AC05-F67E72AEAF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3600" y="1778000"/>
            <a:ext cx="8749323" cy="489997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FDCD0A-F7F5-4160-B5E5-23BAFE7B9193}"/>
              </a:ext>
            </a:extLst>
          </p:cNvPr>
          <p:cNvSpPr txBox="1"/>
          <p:nvPr/>
        </p:nvSpPr>
        <p:spPr>
          <a:xfrm>
            <a:off x="9788769" y="1778000"/>
            <a:ext cx="22273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Обеденный зал столовой оборудован стойкой для раздачи пищи, на которой обучающиеся в порядке живой очереди будут получать свою порцию на каждый приём пищи. В обеденном зале установлена современная мебель для столовых. </a:t>
            </a:r>
          </a:p>
        </p:txBody>
      </p:sp>
    </p:spTree>
    <p:extLst>
      <p:ext uri="{BB962C8B-B14F-4D97-AF65-F5344CB8AC3E}">
        <p14:creationId xmlns:p14="http://schemas.microsoft.com/office/powerpoint/2010/main" val="309926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2AF4E1-50C8-4266-A6AE-D0E5E09FD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235" y="1380067"/>
            <a:ext cx="8596668" cy="182658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оснащение учебной и воспитательной работы  «Военно-патриотического центра имени Героя Российской Федерации, генерала армии Казанцева В.Г.»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6B4C82-3E35-4C6F-827A-65D8A79F3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35" y="3429000"/>
            <a:ext cx="4584192" cy="304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0DA841-B98C-4832-AEFA-D90FA387C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4584192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43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9CC4C-BA05-4443-8FF1-DFAEFB1EB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034" y="406400"/>
            <a:ext cx="8596668" cy="1320800"/>
          </a:xfrm>
        </p:spPr>
        <p:txBody>
          <a:bodyPr/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«Воздушно-десантная подготовка»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663C1F5-E463-4D76-8802-CCB591370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6235" y="1388601"/>
            <a:ext cx="8377766" cy="531699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A8527B-B4AE-4A9D-BB96-308DA78477CD}"/>
              </a:ext>
            </a:extLst>
          </p:cNvPr>
          <p:cNvSpPr txBox="1"/>
          <p:nvPr/>
        </p:nvSpPr>
        <p:spPr>
          <a:xfrm>
            <a:off x="9456289" y="1393879"/>
            <a:ext cx="25715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кабине воздушно-десантной подготовки установлен программно-аппаратный комплекс «Парашютист». Кабинет укомплектован учебно-тренировочным парашютом, комплектом настенных учебных стендов.</a:t>
            </a:r>
          </a:p>
        </p:txBody>
      </p:sp>
    </p:spTree>
    <p:extLst>
      <p:ext uri="{BB962C8B-B14F-4D97-AF65-F5344CB8AC3E}">
        <p14:creationId xmlns:p14="http://schemas.microsoft.com/office/powerpoint/2010/main" val="3328090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2542EA-D7B2-4762-8931-65E8E06FE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Кабинет «Военная топография»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CC4A6-C5D2-400A-AFF0-F646C4D55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EE979B-613E-4369-8B8A-8D6C9C8D3D8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1" y="1295400"/>
            <a:ext cx="8753302" cy="53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7512FB-B7E7-41C0-925E-4966B72D4795}"/>
              </a:ext>
            </a:extLst>
          </p:cNvPr>
          <p:cNvSpPr txBox="1"/>
          <p:nvPr/>
        </p:nvSpPr>
        <p:spPr>
          <a:xfrm>
            <a:off x="9425354" y="1295400"/>
            <a:ext cx="26728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кабине «Военная топография» установлен программно-аппаратный комплекс «Военная топография». Кабинет укомплектован необходимыми приборами для работы с топографическими картами, комплектом настенных учебных стендов.</a:t>
            </a:r>
          </a:p>
        </p:txBody>
      </p:sp>
    </p:spTree>
    <p:extLst>
      <p:ext uri="{BB962C8B-B14F-4D97-AF65-F5344CB8AC3E}">
        <p14:creationId xmlns:p14="http://schemas.microsoft.com/office/powerpoint/2010/main" val="1458101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F9429-B3F0-495A-939D-14D003D86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«Полигон военных действия»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1E8677A-F574-4134-93B9-5BF0F9993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243138"/>
            <a:ext cx="8408051" cy="5335462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5396B1-23EA-4905-B521-B73BE96F0D5C}"/>
              </a:ext>
            </a:extLst>
          </p:cNvPr>
          <p:cNvSpPr txBox="1"/>
          <p:nvPr/>
        </p:nvSpPr>
        <p:spPr>
          <a:xfrm>
            <a:off x="9274002" y="973507"/>
            <a:ext cx="252046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кабине «Полигон военных действий» установлен программно-аппаратный комплекс «Полигон военных действий». Функциональные возможности «Полигона» позволяют обобщать и анализировать результаты практической работы обучающихся, проводить групповую и индивидуальную подготовку в разных виртуальных районах. </a:t>
            </a:r>
          </a:p>
        </p:txBody>
      </p:sp>
    </p:spTree>
    <p:extLst>
      <p:ext uri="{BB962C8B-B14F-4D97-AF65-F5344CB8AC3E}">
        <p14:creationId xmlns:p14="http://schemas.microsoft.com/office/powerpoint/2010/main" val="2284087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8C993-98B5-433C-9B36-E9D45C3DA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934092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«Основы воинской службы/РХБЗ/Медицинская подготовка»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14D5ACC-31CD-4216-80AB-9B2157B6E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1113661"/>
            <a:ext cx="8778631" cy="557313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FCA55C-DF79-43BA-868E-4EEFBC4E48F4}"/>
              </a:ext>
            </a:extLst>
          </p:cNvPr>
          <p:cNvSpPr txBox="1"/>
          <p:nvPr/>
        </p:nvSpPr>
        <p:spPr>
          <a:xfrm>
            <a:off x="9349153" y="777490"/>
            <a:ext cx="261424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«Основы воинской службы/РХБЗ/ Медицинская подготовка» укомплектован учебным  комплексом «Основы воинской службы/РХБЗ/ Медицинская подготовка». Учебный комплекс включает в себя: приборы ночного видения, бинокли, макеты бронежилета, шлема, маскировочные комплекты, средства защиты органов дыхания, дозиметры, защитные костюмы, макеты, средства оказания медицинской помощи.</a:t>
            </a:r>
          </a:p>
        </p:txBody>
      </p:sp>
    </p:spTree>
    <p:extLst>
      <p:ext uri="{BB962C8B-B14F-4D97-AF65-F5344CB8AC3E}">
        <p14:creationId xmlns:p14="http://schemas.microsoft.com/office/powerpoint/2010/main" val="1785302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215F-FF12-495B-840A-3E55EFFF9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30766" y="156238"/>
            <a:ext cx="11006666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«Военная история и военно-патриотическое воспитание»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1B5988A-99F1-4079-8A6A-ADC7A01531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700" y="1265656"/>
            <a:ext cx="8914423" cy="535359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E09A51-25BA-42DC-A277-5F907A8DF95C}"/>
              </a:ext>
            </a:extLst>
          </p:cNvPr>
          <p:cNvSpPr txBox="1"/>
          <p:nvPr/>
        </p:nvSpPr>
        <p:spPr>
          <a:xfrm>
            <a:off x="9601201" y="1359877"/>
            <a:ext cx="2438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кабине «Военная история и военно-патриотическое воспитание»  установлен программно-аппаратный комплекс «ИРК-Т7». Рабочие места обучающихся (по группам) оборудованы компьютерами. Кабинет оснащён комплектом настенных учебных стендов.</a:t>
            </a:r>
          </a:p>
        </p:txBody>
      </p:sp>
    </p:spTree>
    <p:extLst>
      <p:ext uri="{BB962C8B-B14F-4D97-AF65-F5344CB8AC3E}">
        <p14:creationId xmlns:p14="http://schemas.microsoft.com/office/powerpoint/2010/main" val="2231332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08EA8-826E-4DD9-A2C5-1DB42408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919" y="515815"/>
            <a:ext cx="885352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«Теоретическая подготовка к стрельбе»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95C4D9B-E1F3-4176-85E7-7C653DD6C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834" y="1428402"/>
            <a:ext cx="8692168" cy="50282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38AC74-BDFA-45B2-A042-AEA60E529855}"/>
              </a:ext>
            </a:extLst>
          </p:cNvPr>
          <p:cNvSpPr txBox="1"/>
          <p:nvPr/>
        </p:nvSpPr>
        <p:spPr>
          <a:xfrm>
            <a:off x="9369502" y="1428402"/>
            <a:ext cx="26935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кабине «Теоретическая подготовка к стрельбе»  установлен программно-аппаратный комплекс «Интерактивный класс теоретической подготовки к стрельбе». Установленное оборудование позволяет проводить занятия по изучению основ и правил стрельбы из стрелкового оружия боевых машин и танков, оценивать соблюдение требований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2736599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16694-EBBB-4876-9718-413E02830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66" y="352120"/>
            <a:ext cx="8596668" cy="85594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«Стрелковый тир»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09C13A7-4C07-46FE-BBFD-2FA921B3F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295" y="1427967"/>
            <a:ext cx="4124966" cy="49220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FD7D68-8DE1-4BF1-9B40-153240E2F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300" y="1427967"/>
            <a:ext cx="3867614" cy="49220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36FD0C-9EAB-4D1B-91D0-91DA95E8CB18}"/>
              </a:ext>
            </a:extLst>
          </p:cNvPr>
          <p:cNvSpPr txBox="1"/>
          <p:nvPr/>
        </p:nvSpPr>
        <p:spPr>
          <a:xfrm>
            <a:off x="8993688" y="1603332"/>
            <a:ext cx="30563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кабине «Стрелковый тир»  установлен мультимедийный интерактивный тренажер стрелкового оружия и средств ближнего боя.  Установленное программное обеспечение позволяет обеспечить тренировки в режимах: «Стрелковая полоса» и «3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графический макет ФЦО». Кабинет оснащен имитаторами АК-103, ПМ, СВД с ПСО1.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223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B49089-1BAE-4EEE-9F06-AAB81B4F5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0930" y="190500"/>
            <a:ext cx="10371391" cy="889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Музейно-выставочный комплекс «Вооруженные силы РФ»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A0A620-1E12-433C-8C9C-5C660DF03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947" y="1243138"/>
            <a:ext cx="4509853" cy="542436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3301BE-7B29-4CFF-8D53-638D347FA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870" y="1243138"/>
            <a:ext cx="4143130" cy="54243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A34223-04FC-4BAA-8DC7-5B6D0AD452C7}"/>
              </a:ext>
            </a:extLst>
          </p:cNvPr>
          <p:cNvSpPr txBox="1"/>
          <p:nvPr/>
        </p:nvSpPr>
        <p:spPr>
          <a:xfrm>
            <a:off x="9268070" y="758190"/>
            <a:ext cx="27432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Музейно- выставочный комплекс оборудован программно-аппаратным комплексом «Виды и рода войск». Здесь представлены сухопутные, воздушно-десантные войска, военно-космические силы, ракетные войска стратегического назначения и военно-морской флот.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информация о Кубанском казачьем войске.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Отдельная экспозиция посвящена Герою российской Федерации генералу армии Казанцеву В.Г.</a:t>
            </a:r>
          </a:p>
        </p:txBody>
      </p:sp>
    </p:spTree>
    <p:extLst>
      <p:ext uri="{BB962C8B-B14F-4D97-AF65-F5344CB8AC3E}">
        <p14:creationId xmlns:p14="http://schemas.microsoft.com/office/powerpoint/2010/main" val="1632529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8F2263-1447-4879-ACA7-F0FF9388C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Актовый зал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8B5DED2-CA35-4389-9764-9B7A07FBAB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243138"/>
            <a:ext cx="4533493" cy="531006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3DC7B3-76A8-4DD1-878F-668CE4208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779" y="1256569"/>
            <a:ext cx="3572701" cy="5283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6F1901-3D84-4D19-A32E-7C5FD76D797C}"/>
              </a:ext>
            </a:extLst>
          </p:cNvPr>
          <p:cNvSpPr txBox="1"/>
          <p:nvPr/>
        </p:nvSpPr>
        <p:spPr>
          <a:xfrm>
            <a:off x="9003432" y="1243138"/>
            <a:ext cx="29338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Актовый зал  рассчитан на 160 посадочных мест и предназначен для проведения массовых мероприятий, учебных занятий. Актовый зал укомплектован мультимедийным оборудованием для просмотра фильмов, роликов, проведения культурно-массовых мероприятий, лекций, просмотра презентаций.</a:t>
            </a:r>
          </a:p>
        </p:txBody>
      </p:sp>
    </p:spTree>
    <p:extLst>
      <p:ext uri="{BB962C8B-B14F-4D97-AF65-F5344CB8AC3E}">
        <p14:creationId xmlns:p14="http://schemas.microsoft.com/office/powerpoint/2010/main" val="140264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BE7215-5A2B-45B8-A68A-2366EB46B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Полуоткрытый тир (стрелковые галереи)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FABA354-8092-41C8-AB6D-A88701963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9133" y="1270000"/>
            <a:ext cx="8504870" cy="531078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F77C64-7189-443F-9381-AC05D9D89908}"/>
              </a:ext>
            </a:extLst>
          </p:cNvPr>
          <p:cNvSpPr txBox="1"/>
          <p:nvPr/>
        </p:nvSpPr>
        <p:spPr>
          <a:xfrm>
            <a:off x="9519782" y="2274838"/>
            <a:ext cx="258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выполнения упражнений начальных стрельб и действий со стрелковым оружием.</a:t>
            </a:r>
          </a:p>
        </p:txBody>
      </p:sp>
    </p:spTree>
    <p:extLst>
      <p:ext uri="{BB962C8B-B14F-4D97-AF65-F5344CB8AC3E}">
        <p14:creationId xmlns:p14="http://schemas.microsoft.com/office/powerpoint/2010/main" val="4141646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27610F-D782-4F02-ACEB-8A06AE6A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Тактическая площадка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5CF974C-15EB-409F-B5F8-859C7A7ADA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178917"/>
            <a:ext cx="8228671" cy="544830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1155C2-E8E1-4931-9A0F-E377EC0D8532}"/>
              </a:ext>
            </a:extLst>
          </p:cNvPr>
          <p:cNvSpPr txBox="1"/>
          <p:nvPr/>
        </p:nvSpPr>
        <p:spPr>
          <a:xfrm>
            <a:off x="9274002" y="2704208"/>
            <a:ext cx="2575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для отработки практических навыков по тактической подготовке.</a:t>
            </a:r>
          </a:p>
        </p:txBody>
      </p:sp>
    </p:spTree>
    <p:extLst>
      <p:ext uri="{BB962C8B-B14F-4D97-AF65-F5344CB8AC3E}">
        <p14:creationId xmlns:p14="http://schemas.microsoft.com/office/powerpoint/2010/main" val="1091860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3C86F-BD3C-44C6-9B68-A56BE4394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Полевой инженерный городок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E2B0F5-4591-4808-9AF6-2E7B0608F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236067"/>
            <a:ext cx="7940573" cy="535305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9AB871-C19A-41DB-B3CC-73E169393246}"/>
              </a:ext>
            </a:extLst>
          </p:cNvPr>
          <p:cNvSpPr txBox="1"/>
          <p:nvPr/>
        </p:nvSpPr>
        <p:spPr>
          <a:xfrm>
            <a:off x="8968636" y="2712263"/>
            <a:ext cx="2956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практического обучения по специальной и тактико-специальной подготовке.</a:t>
            </a:r>
          </a:p>
        </p:txBody>
      </p:sp>
    </p:spTree>
    <p:extLst>
      <p:ext uri="{BB962C8B-B14F-4D97-AF65-F5344CB8AC3E}">
        <p14:creationId xmlns:p14="http://schemas.microsoft.com/office/powerpoint/2010/main" val="3192728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089C3-086B-484F-A544-262B4C41C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параллельно расположенные полосы препятствий, скалолазные стенды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A5B16D8-EAED-4CA6-88B2-1A3CFF01E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500" y="1721842"/>
            <a:ext cx="7767355" cy="4958358"/>
          </a:xfrm>
        </p:spPr>
      </p:pic>
    </p:spTree>
    <p:extLst>
      <p:ext uri="{BB962C8B-B14F-4D97-AF65-F5344CB8AC3E}">
        <p14:creationId xmlns:p14="http://schemas.microsoft.com/office/powerpoint/2010/main" val="2721386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75FAC6-5F5F-466D-AB11-509E4F45B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Плац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4A71F09-5082-4A5A-8249-C22BB6202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700" y="1188442"/>
            <a:ext cx="8596668" cy="537745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7EC2D5-11C4-4F7A-A644-9269BDA8BF1C}"/>
              </a:ext>
            </a:extLst>
          </p:cNvPr>
          <p:cNvSpPr txBox="1"/>
          <p:nvPr/>
        </p:nvSpPr>
        <p:spPr>
          <a:xfrm>
            <a:off x="9144000" y="1189973"/>
            <a:ext cx="28935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административным и спальным корпусом Центра находится плац с трибунами.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плацу будут проводиться построения взводов обучающихся перед разводом на занятия, перед началом массовых мероприятий. Здесь будут проходить церемонии торжественного открытия. На плацу установлены флагштоки.</a:t>
            </a:r>
          </a:p>
        </p:txBody>
      </p:sp>
    </p:spTree>
    <p:extLst>
      <p:ext uri="{BB962C8B-B14F-4D97-AF65-F5344CB8AC3E}">
        <p14:creationId xmlns:p14="http://schemas.microsoft.com/office/powerpoint/2010/main" val="37575673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6191AC-1FF2-4775-971D-4EF11C8ED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авиамоделирования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7AE2449-70F3-4CFB-A84B-BFF888D6C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312267"/>
            <a:ext cx="8103411" cy="516473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6B24D6-2662-400C-A0BA-972DE86A6232}"/>
              </a:ext>
            </a:extLst>
          </p:cNvPr>
          <p:cNvSpPr txBox="1"/>
          <p:nvPr/>
        </p:nvSpPr>
        <p:spPr>
          <a:xfrm>
            <a:off x="9061059" y="2811397"/>
            <a:ext cx="270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для отработки практических навыков по организации полетов радиоуправляемых авиамоделей.</a:t>
            </a:r>
          </a:p>
        </p:txBody>
      </p:sp>
    </p:spTree>
    <p:extLst>
      <p:ext uri="{BB962C8B-B14F-4D97-AF65-F5344CB8AC3E}">
        <p14:creationId xmlns:p14="http://schemas.microsoft.com/office/powerpoint/2010/main" val="634003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35E1E-5067-4D63-94EA-FCBA1568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783167"/>
            <a:ext cx="8596668" cy="1826581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объекты  «Военно-патриотического центра имени Героя Российской Федерации, генерала армии Казанцева В.Г.»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4E6C9A-B1D1-42BB-B948-4CD85841F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31E30F-6E11-49EE-81FB-5FC78C87D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66" y="2832100"/>
            <a:ext cx="5096933" cy="38227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7D00A4-19E5-4211-8056-33E9EF08A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268" y="2832100"/>
            <a:ext cx="5096933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04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0444D-7614-471D-A173-F7D7C0E8A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комплекс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D9975D-9934-4365-895C-7D17AA36A4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197968"/>
            <a:ext cx="7865417" cy="538162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883D56-A624-4994-A162-4AC6ED606E0C}"/>
              </a:ext>
            </a:extLst>
          </p:cNvPr>
          <p:cNvSpPr txBox="1"/>
          <p:nvPr/>
        </p:nvSpPr>
        <p:spPr>
          <a:xfrm>
            <a:off x="8693063" y="1290181"/>
            <a:ext cx="32943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комплекс предназначен для проведения спортивных и физкультурно-массовых занятий. Спортивный комплекс укомплектован всем необходимым оборудованием: боксерским рингом, коврами для борьбы, беговыми дорожками, силовыми тренажерами, спортивным инвентарем.</a:t>
            </a:r>
          </a:p>
        </p:txBody>
      </p:sp>
    </p:spTree>
    <p:extLst>
      <p:ext uri="{BB962C8B-B14F-4D97-AF65-F5344CB8AC3E}">
        <p14:creationId xmlns:p14="http://schemas.microsoft.com/office/powerpoint/2010/main" val="28254263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E3DC5-3C6E-4F86-85B8-00B36D47F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Стадион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0A70F20-848B-4698-A2D4-C89F34C58E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278" y="1270000"/>
            <a:ext cx="8126800" cy="528111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701A1E-551F-4DAD-B136-0E3FEAF2215E}"/>
              </a:ext>
            </a:extLst>
          </p:cNvPr>
          <p:cNvSpPr txBox="1"/>
          <p:nvPr/>
        </p:nvSpPr>
        <p:spPr>
          <a:xfrm>
            <a:off x="8931058" y="1270000"/>
            <a:ext cx="31440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стадион с натуральным футбольным полем, трибунами для зрителей позволяет проводить занятия и мероприятия по игровым видам спорта. На стадионе обустроены также беговые дорожки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13997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580FE-57B5-48C5-AF93-EA1A0C753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090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спортивные площадки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BAD2DF3-C1D0-4554-8A4E-BAD025A3B2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501" y="1282178"/>
            <a:ext cx="8292926" cy="530651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CF0F76-C425-46E5-B0E4-CF3E3F66A65F}"/>
              </a:ext>
            </a:extLst>
          </p:cNvPr>
          <p:cNvSpPr txBox="1"/>
          <p:nvPr/>
        </p:nvSpPr>
        <p:spPr>
          <a:xfrm>
            <a:off x="9106422" y="1282178"/>
            <a:ext cx="28935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спортивные площадки укомплектованы всем необходимым оборудованием и инвентарем. Все площадки имеют специальное спортивное покрытие. На площадках можно сдавать нормативы ГТО.</a:t>
            </a:r>
          </a:p>
        </p:txBody>
      </p:sp>
    </p:spTree>
    <p:extLst>
      <p:ext uri="{BB962C8B-B14F-4D97-AF65-F5344CB8AC3E}">
        <p14:creationId xmlns:p14="http://schemas.microsoft.com/office/powerpoint/2010/main" val="5318516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D2912-CF9B-49FF-B715-4C3BD2EA7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110067"/>
            <a:ext cx="8596668" cy="136008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Листая страницы военной истории России, мы сможем многое узнать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E2A8BF-05B3-496F-BC08-C41BBB107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10" y="1791222"/>
            <a:ext cx="7710293" cy="472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A7E368-D7DF-4143-B696-577827BF9764}"/>
              </a:ext>
            </a:extLst>
          </p:cNvPr>
          <p:cNvSpPr txBox="1"/>
          <p:nvPr/>
        </p:nvSpPr>
        <p:spPr>
          <a:xfrm>
            <a:off x="8718115" y="1791222"/>
            <a:ext cx="31064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Визитная карточка Центра – танк  Т – 34 – 76. Этот танк участвовал в сражениях Великой отечественной войны. Боевая машина восстановлена в Тульской области. Работы по поиску танка проведены по поручению губернатора Кубани В.И. Кондратьева.</a:t>
            </a:r>
          </a:p>
        </p:txBody>
      </p:sp>
    </p:spTree>
    <p:extLst>
      <p:ext uri="{BB962C8B-B14F-4D97-AF65-F5344CB8AC3E}">
        <p14:creationId xmlns:p14="http://schemas.microsoft.com/office/powerpoint/2010/main" val="5552193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6BC181-ADB0-468A-846A-B5A93DFA5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470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Партизанская деревня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9E4DDFD-EA38-43E8-8E4D-6E4AF5BBF7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999" y="1243138"/>
            <a:ext cx="8022225" cy="537858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274716-2883-4F7B-9506-707C9A743ECE}"/>
              </a:ext>
            </a:extLst>
          </p:cNvPr>
          <p:cNvSpPr txBox="1"/>
          <p:nvPr/>
        </p:nvSpPr>
        <p:spPr>
          <a:xfrm>
            <a:off x="8793271" y="1243138"/>
            <a:ext cx="31565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Центра расположена Партизанская деревня.  Посетив экспозицию, можно познакомиться с бытом партизан, вооружением и средствами связи, которое они использовали. Можно увидеть, в каких условиях оказывали первую помощь раненым бойцам.</a:t>
            </a:r>
          </a:p>
        </p:txBody>
      </p:sp>
    </p:spTree>
    <p:extLst>
      <p:ext uri="{BB962C8B-B14F-4D97-AF65-F5344CB8AC3E}">
        <p14:creationId xmlns:p14="http://schemas.microsoft.com/office/powerpoint/2010/main" val="1205875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A24BCF-F9D8-4E7F-B9BC-415740707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военной техники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A581BA-EF23-4D2D-BB76-520811CB86F3}"/>
              </a:ext>
            </a:extLst>
          </p:cNvPr>
          <p:cNvSpPr txBox="1"/>
          <p:nvPr/>
        </p:nvSpPr>
        <p:spPr>
          <a:xfrm>
            <a:off x="8967705" y="1228384"/>
            <a:ext cx="29561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Центра находится экспозиция боевой техники. 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DDD65202-1706-483A-B23C-8C2606E70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6925" y="1228384"/>
            <a:ext cx="7791189" cy="5372831"/>
          </a:xfrm>
        </p:spPr>
      </p:pic>
    </p:spTree>
    <p:extLst>
      <p:ext uri="{BB962C8B-B14F-4D97-AF65-F5344CB8AC3E}">
        <p14:creationId xmlns:p14="http://schemas.microsoft.com/office/powerpoint/2010/main" val="4129841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B40D21-D7B2-406F-979A-B1C6C01D7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034" y="2997200"/>
            <a:ext cx="8596668" cy="1320800"/>
          </a:xfrm>
        </p:spPr>
        <p:txBody>
          <a:bodyPr/>
          <a:lstStyle/>
          <a:p>
            <a:r>
              <a:rPr lang="ru-RU" dirty="0"/>
              <a:t>Спасибо 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val="202645120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18949</TotalTime>
  <Words>1309</Words>
  <Application>Microsoft Office PowerPoint</Application>
  <PresentationFormat>Широкоэкранный</PresentationFormat>
  <Paragraphs>71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Arial</vt:lpstr>
      <vt:lpstr>Calibri</vt:lpstr>
      <vt:lpstr>Times New Roman</vt:lpstr>
      <vt:lpstr>Trebuchet MS</vt:lpstr>
      <vt:lpstr>Wingdings 3</vt:lpstr>
      <vt:lpstr>Аспект</vt:lpstr>
      <vt:lpstr>Военно-патриотический центр имени Героя Российской Федерации, генерала армии Казанцева В.Г.</vt:lpstr>
      <vt:lpstr>Бюст Героя Российской Федерации генерала армии Казанцева Виктора Германовича</vt:lpstr>
      <vt:lpstr>Воспитываем патриотов – чтим традиции Скульптурная композиция «Преемственность поколений»</vt:lpstr>
      <vt:lpstr>Прием обучающихся в «Военно-патриотический центр имени Героя Российской Федерации, генерала армии Казанцева В.Г.» Процедура приема обучающихся в образовательное учреждение регламентирована, состоит из нескольких этапов, включает в себя ознакомление обучающихся с инфраструктурой и особенностями работы Центра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Условия проживания обучающихся</vt:lpstr>
      <vt:lpstr>Стойка регистрации спального корпуса</vt:lpstr>
      <vt:lpstr>Четырехместные комнаты спального корпуса</vt:lpstr>
      <vt:lpstr>Санузел в жилых комнатах</vt:lpstr>
      <vt:lpstr>Обеденный зал в столовой</vt:lpstr>
      <vt:lpstr>Материально-техническое оснащение учебной и воспитательной работы  «Военно-патриотического центра имени Героя Российской Федерации, генерала армии Казанцева В.Г.»</vt:lpstr>
      <vt:lpstr>Кабинет «Воздушно-десантная подготовка»</vt:lpstr>
      <vt:lpstr>Кабинет «Военная топография» </vt:lpstr>
      <vt:lpstr>Кабинет «Полигон военных действия»</vt:lpstr>
      <vt:lpstr>Кабинет «Основы воинской службы/РХБЗ/Медицинская подготовка»</vt:lpstr>
      <vt:lpstr>Кабинет «Военная история и военно-патриотическое воспитание»</vt:lpstr>
      <vt:lpstr>Кабинет «Теоретическая подготовка к стрельбе»</vt:lpstr>
      <vt:lpstr>Кабинет «Стрелковый тир»</vt:lpstr>
      <vt:lpstr>Музейно-выставочный комплекс «Вооруженные силы РФ»</vt:lpstr>
      <vt:lpstr>Актовый зал</vt:lpstr>
      <vt:lpstr>Полуоткрытый тир (стрелковые галереи)</vt:lpstr>
      <vt:lpstr>Тактическая площадка</vt:lpstr>
      <vt:lpstr>Полевой инженерный городок</vt:lpstr>
      <vt:lpstr>Две параллельно расположенные полосы препятствий, скалолазные стенды</vt:lpstr>
      <vt:lpstr>Плац</vt:lpstr>
      <vt:lpstr>Площадка авиамоделирования</vt:lpstr>
      <vt:lpstr>Спортивные объекты  «Военно-патриотического центра имени Героя Российской Федерации, генерала армии Казанцева В.Г.»</vt:lpstr>
      <vt:lpstr>Спортивный комплекс</vt:lpstr>
      <vt:lpstr>Стадион</vt:lpstr>
      <vt:lpstr>Открытые спортивные площадки</vt:lpstr>
      <vt:lpstr>Листая страницы военной истории России, мы сможем многое узнать</vt:lpstr>
      <vt:lpstr>Партизанская деревня</vt:lpstr>
      <vt:lpstr>Выставка военной техники</vt:lpstr>
      <vt:lpstr>Спасибо за внимание!!!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Военно-патриотический центр имени Героя Российской Федерации, генерала армии Казанцева В.Г.</dc:title>
  <dc:creator>Администратор</dc:creator>
  <cp:lastModifiedBy>Администратор</cp:lastModifiedBy>
  <cp:revision>134</cp:revision>
  <dcterms:created xsi:type="dcterms:W3CDTF">2023-12-11T08:10:11Z</dcterms:created>
  <dcterms:modified xsi:type="dcterms:W3CDTF">2024-08-15T07:19:11Z</dcterms:modified>
</cp:coreProperties>
</file>